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0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herine Slater" userId="80128fcdad60e1cd" providerId="LiveId" clId="{7FEF04C8-1A83-4BFA-BB56-222368757486}"/>
    <pc:docChg chg="delSld modSld">
      <pc:chgData name="Catherine Slater" userId="80128fcdad60e1cd" providerId="LiveId" clId="{7FEF04C8-1A83-4BFA-BB56-222368757486}" dt="2021-01-27T09:35:59.246" v="2" actId="1076"/>
      <pc:docMkLst>
        <pc:docMk/>
      </pc:docMkLst>
      <pc:sldChg chg="modSp mod">
        <pc:chgData name="Catherine Slater" userId="80128fcdad60e1cd" providerId="LiveId" clId="{7FEF04C8-1A83-4BFA-BB56-222368757486}" dt="2021-01-27T09:35:59.246" v="2" actId="1076"/>
        <pc:sldMkLst>
          <pc:docMk/>
          <pc:sldMk cId="3489210592" sldId="259"/>
        </pc:sldMkLst>
        <pc:picChg chg="mod">
          <ac:chgData name="Catherine Slater" userId="80128fcdad60e1cd" providerId="LiveId" clId="{7FEF04C8-1A83-4BFA-BB56-222368757486}" dt="2021-01-27T09:35:59.246" v="2" actId="1076"/>
          <ac:picMkLst>
            <pc:docMk/>
            <pc:sldMk cId="3489210592" sldId="259"/>
            <ac:picMk id="5" creationId="{00000000-0000-0000-0000-000000000000}"/>
          </ac:picMkLst>
        </pc:picChg>
      </pc:sldChg>
      <pc:sldChg chg="del">
        <pc:chgData name="Catherine Slater" userId="80128fcdad60e1cd" providerId="LiveId" clId="{7FEF04C8-1A83-4BFA-BB56-222368757486}" dt="2021-01-27T09:33:18.325" v="0" actId="47"/>
        <pc:sldMkLst>
          <pc:docMk/>
          <pc:sldMk cId="2944630161" sldId="261"/>
        </pc:sldMkLst>
      </pc:sldChg>
      <pc:sldChg chg="del">
        <pc:chgData name="Catherine Slater" userId="80128fcdad60e1cd" providerId="LiveId" clId="{7FEF04C8-1A83-4BFA-BB56-222368757486}" dt="2021-01-27T09:33:45.824" v="1" actId="47"/>
        <pc:sldMkLst>
          <pc:docMk/>
          <pc:sldMk cId="971060973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4536-70EE-4A89-AB5D-2356EFEBE2ED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40D-888C-4D0B-AB60-F0E4CF2543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882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4536-70EE-4A89-AB5D-2356EFEBE2ED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40D-888C-4D0B-AB60-F0E4CF2543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24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4536-70EE-4A89-AB5D-2356EFEBE2ED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40D-888C-4D0B-AB60-F0E4CF2543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28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4536-70EE-4A89-AB5D-2356EFEBE2ED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40D-888C-4D0B-AB60-F0E4CF2543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49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4536-70EE-4A89-AB5D-2356EFEBE2ED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40D-888C-4D0B-AB60-F0E4CF2543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8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4536-70EE-4A89-AB5D-2356EFEBE2ED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40D-888C-4D0B-AB60-F0E4CF2543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750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4536-70EE-4A89-AB5D-2356EFEBE2ED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40D-888C-4D0B-AB60-F0E4CF2543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844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4536-70EE-4A89-AB5D-2356EFEBE2ED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40D-888C-4D0B-AB60-F0E4CF2543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635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4536-70EE-4A89-AB5D-2356EFEBE2ED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40D-888C-4D0B-AB60-F0E4CF2543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455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4536-70EE-4A89-AB5D-2356EFEBE2ED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40D-888C-4D0B-AB60-F0E4CF2543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674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14536-70EE-4A89-AB5D-2356EFEBE2ED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40D-888C-4D0B-AB60-F0E4CF2543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362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14536-70EE-4A89-AB5D-2356EFEBE2ED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4840D-888C-4D0B-AB60-F0E4CF2543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29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rizontal Scroll 3"/>
          <p:cNvSpPr/>
          <p:nvPr/>
        </p:nvSpPr>
        <p:spPr>
          <a:xfrm>
            <a:off x="222069" y="182880"/>
            <a:ext cx="11665131" cy="2599509"/>
          </a:xfrm>
          <a:prstGeom prst="horizontalScroll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600" u="sng" dirty="0">
                <a:solidFill>
                  <a:schemeClr val="tx1"/>
                </a:solidFill>
                <a:latin typeface="HamletOrNot" panose="02000603090000020003" pitchFamily="2" charset="0"/>
              </a:rPr>
              <a:t>Monday 1</a:t>
            </a:r>
            <a:r>
              <a:rPr lang="en-GB" sz="3600" u="sng" baseline="30000" dirty="0">
                <a:solidFill>
                  <a:schemeClr val="tx1"/>
                </a:solidFill>
                <a:latin typeface="HamletOrNot" panose="02000603090000020003" pitchFamily="2" charset="0"/>
              </a:rPr>
              <a:t>st</a:t>
            </a:r>
            <a:r>
              <a:rPr lang="en-GB" sz="3600" u="sng" dirty="0">
                <a:solidFill>
                  <a:schemeClr val="tx1"/>
                </a:solidFill>
                <a:latin typeface="HamletOrNot" panose="02000603090000020003" pitchFamily="2" charset="0"/>
              </a:rPr>
              <a:t> February 2021</a:t>
            </a:r>
          </a:p>
          <a:p>
            <a:pPr algn="ctr"/>
            <a:endParaRPr lang="en-GB" sz="3600" u="sng" dirty="0">
              <a:solidFill>
                <a:schemeClr val="tx1"/>
              </a:solidFill>
              <a:latin typeface="HamletOrNot" panose="02000603090000020003" pitchFamily="2" charset="0"/>
            </a:endParaRPr>
          </a:p>
          <a:p>
            <a:pPr algn="ctr"/>
            <a:r>
              <a:rPr lang="en-GB" sz="3600" u="sng" dirty="0">
                <a:solidFill>
                  <a:schemeClr val="tx1"/>
                </a:solidFill>
                <a:latin typeface="HamletOrNot" panose="02000603090000020003" pitchFamily="2" charset="0"/>
              </a:rPr>
              <a:t>Act 3 Scene 2 – Juliet discovers Tybalt’s death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069" y="2999287"/>
            <a:ext cx="5110026" cy="340668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Rectangle 5"/>
          <p:cNvSpPr/>
          <p:nvPr/>
        </p:nvSpPr>
        <p:spPr>
          <a:xfrm>
            <a:off x="5460274" y="2664823"/>
            <a:ext cx="6426926" cy="395804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HamletOrNot" panose="02000603090000020003" pitchFamily="2" charset="0"/>
              </a:rPr>
              <a:t>During Act 3 Scene 2 – Juliet is waiting for Romeo to return to her. They were married earlier on that day, and her heart is full of love. </a:t>
            </a:r>
          </a:p>
          <a:p>
            <a:pPr algn="ctr"/>
            <a:endParaRPr lang="en-GB" sz="2400" dirty="0">
              <a:solidFill>
                <a:schemeClr val="tx1"/>
              </a:solidFill>
              <a:latin typeface="HamletOrNot" panose="02000603090000020003" pitchFamily="2" charset="0"/>
            </a:endParaRPr>
          </a:p>
          <a:p>
            <a:pPr algn="ctr"/>
            <a:r>
              <a:rPr lang="en-GB" sz="2400" dirty="0">
                <a:solidFill>
                  <a:schemeClr val="tx1"/>
                </a:solidFill>
                <a:latin typeface="HamletOrNot" panose="02000603090000020003" pitchFamily="2" charset="0"/>
              </a:rPr>
              <a:t>As night falls, she is desperate for the night to give way and for Romeo to appear. </a:t>
            </a:r>
          </a:p>
          <a:p>
            <a:pPr algn="ctr"/>
            <a:endParaRPr lang="en-GB" sz="2400" dirty="0">
              <a:solidFill>
                <a:schemeClr val="tx1"/>
              </a:solidFill>
              <a:latin typeface="HamletOrNot" panose="02000603090000020003" pitchFamily="2" charset="0"/>
            </a:endParaRPr>
          </a:p>
          <a:p>
            <a:pPr algn="ctr"/>
            <a:r>
              <a:rPr lang="en-GB" sz="2400" dirty="0">
                <a:solidFill>
                  <a:schemeClr val="tx1"/>
                </a:solidFill>
                <a:latin typeface="HamletOrNot" panose="02000603090000020003" pitchFamily="2" charset="0"/>
              </a:rPr>
              <a:t>Unbeknown to her, Romeo has killed Tybalt and the nurse shares this news. </a:t>
            </a:r>
          </a:p>
        </p:txBody>
      </p:sp>
    </p:spTree>
    <p:extLst>
      <p:ext uri="{BB962C8B-B14F-4D97-AF65-F5344CB8AC3E}">
        <p14:creationId xmlns:p14="http://schemas.microsoft.com/office/powerpoint/2010/main" val="186109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10" y="206285"/>
            <a:ext cx="3395199" cy="25303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31419" y="199753"/>
            <a:ext cx="8229655" cy="14200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HamletOrNot" panose="02000603090000020003" pitchFamily="2" charset="0"/>
              </a:rPr>
              <a:t>It is at this point that Juliet is torn between her love for Romeo and the mourning for Tybalt, her dead cousin. Dead because of the hands of Romeo. </a:t>
            </a: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HamletOrNot" panose="02000603090000020003" pitchFamily="2" charset="0"/>
              </a:rPr>
              <a:t>In her speech, her confusion is clear to see as she struggles with the Romeo who she thought she knew and the Romeo who he has presented himself as.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7475" y="1786481"/>
            <a:ext cx="5950374" cy="4862513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1227909" y="3540034"/>
            <a:ext cx="4245428" cy="1750423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tx1"/>
                </a:solidFill>
                <a:latin typeface="HamletOrNot" panose="02000603090000020003" pitchFamily="2" charset="0"/>
              </a:rPr>
              <a:t>Let’s explore the text together. </a:t>
            </a:r>
          </a:p>
        </p:txBody>
      </p:sp>
    </p:spTree>
    <p:extLst>
      <p:ext uri="{BB962C8B-B14F-4D97-AF65-F5344CB8AC3E}">
        <p14:creationId xmlns:p14="http://schemas.microsoft.com/office/powerpoint/2010/main" val="207039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61257" y="287382"/>
            <a:ext cx="4245428" cy="1750423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>
                <a:solidFill>
                  <a:schemeClr val="tx1"/>
                </a:solidFill>
                <a:latin typeface="HamletOrNot" panose="02000603090000020003" pitchFamily="2" charset="0"/>
              </a:rPr>
              <a:t>Oxymorons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4824547" y="406589"/>
            <a:ext cx="681445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Twinkl Cursive Looped" panose="02000000000000000000" pitchFamily="2" charset="0"/>
              </a:rPr>
              <a:t>Oxymoron is a figure of speech in which two opposite ideas are joined to create an effect. The common oxymoron phrase is a combination of an adjective proceeded by a noun with contrasting meanings, such as “cruel kindness,” or “living death”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6834" y="2312126"/>
            <a:ext cx="5259174" cy="42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444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7672" y="759414"/>
            <a:ext cx="5471296" cy="586651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4502" y="130629"/>
            <a:ext cx="11743509" cy="5355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Twinkl Cursive Looped" panose="02000000000000000000" pitchFamily="2" charset="0"/>
              </a:rPr>
              <a:t>Can you create your own Oxymorons? Add an opposite adjective to these nouns to create an oxymoron.</a:t>
            </a:r>
          </a:p>
        </p:txBody>
      </p:sp>
    </p:spTree>
    <p:extLst>
      <p:ext uri="{BB962C8B-B14F-4D97-AF65-F5344CB8AC3E}">
        <p14:creationId xmlns:p14="http://schemas.microsoft.com/office/powerpoint/2010/main" val="1312544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2524" y="758732"/>
            <a:ext cx="3844562" cy="609926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Rectangle 2"/>
          <p:cNvSpPr/>
          <p:nvPr/>
        </p:nvSpPr>
        <p:spPr>
          <a:xfrm>
            <a:off x="104502" y="130629"/>
            <a:ext cx="3758021" cy="79683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Twinkl Cursive Looped" panose="02000000000000000000" pitchFamily="2" charset="0"/>
              </a:rPr>
              <a:t>Oxymorons to describe Romeo</a:t>
            </a:r>
          </a:p>
        </p:txBody>
      </p:sp>
      <p:sp>
        <p:nvSpPr>
          <p:cNvPr id="4" name="Rectangle 3"/>
          <p:cNvSpPr/>
          <p:nvPr/>
        </p:nvSpPr>
        <p:spPr>
          <a:xfrm>
            <a:off x="5029201" y="2651761"/>
            <a:ext cx="1619794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Twinkl Cursive Looped" panose="02000000000000000000" pitchFamily="2" charset="0"/>
              </a:rPr>
              <a:t>Serpent heart</a:t>
            </a:r>
          </a:p>
          <a:p>
            <a:pPr algn="ctr"/>
            <a:r>
              <a:rPr lang="en-GB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143" y="3158764"/>
            <a:ext cx="515910" cy="38263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924801" y="927463"/>
            <a:ext cx="1619794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Twinkl Cursive Looped" panose="02000000000000000000" pitchFamily="2" charset="0"/>
              </a:rPr>
              <a:t>Beautiful Tyrant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1158" y="1384663"/>
            <a:ext cx="1473037" cy="112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210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896D98FF58445BA2FD4DB4032BC6D" ma:contentTypeVersion="13" ma:contentTypeDescription="Create a new document." ma:contentTypeScope="" ma:versionID="799c26e8a8bde2cfa8e1a7601abb81ef">
  <xsd:schema xmlns:xsd="http://www.w3.org/2001/XMLSchema" xmlns:xs="http://www.w3.org/2001/XMLSchema" xmlns:p="http://schemas.microsoft.com/office/2006/metadata/properties" xmlns:ns3="6238e681-0c5d-403c-b5fb-24c8f06b3992" xmlns:ns4="eaa791e2-b272-4730-9a71-05d5f776354c" targetNamespace="http://schemas.microsoft.com/office/2006/metadata/properties" ma:root="true" ma:fieldsID="f58f8679e21900c766285c8be13de883" ns3:_="" ns4:_="">
    <xsd:import namespace="6238e681-0c5d-403c-b5fb-24c8f06b3992"/>
    <xsd:import namespace="eaa791e2-b272-4730-9a71-05d5f776354c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8e681-0c5d-403c-b5fb-24c8f06b399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a791e2-b272-4730-9a71-05d5f77635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DE1C261-90DF-453E-812C-4F2B6AEED1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38e681-0c5d-403c-b5fb-24c8f06b3992"/>
    <ds:schemaRef ds:uri="eaa791e2-b272-4730-9a71-05d5f776354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40A6E72-AD5B-4E59-A6E4-C56C53D6239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18739F-26ED-431F-B655-A0179887D661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eaa791e2-b272-4730-9a71-05d5f776354c"/>
    <ds:schemaRef ds:uri="http://purl.org/dc/elements/1.1/"/>
    <ds:schemaRef ds:uri="http://schemas.microsoft.com/office/2006/metadata/properties"/>
    <ds:schemaRef ds:uri="6238e681-0c5d-403c-b5fb-24c8f06b3992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224</Words>
  <Application>Microsoft Office PowerPoint</Application>
  <PresentationFormat>Widescreen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HamletOrNot</vt:lpstr>
      <vt:lpstr>Twinkl Cursive Looped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Gregan, Natalie</dc:creator>
  <cp:lastModifiedBy>Catherine Slater</cp:lastModifiedBy>
  <cp:revision>6</cp:revision>
  <dcterms:created xsi:type="dcterms:W3CDTF">2020-04-20T09:09:46Z</dcterms:created>
  <dcterms:modified xsi:type="dcterms:W3CDTF">2021-01-27T09:36:29Z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0x0101003FA896D98FF58445BA2FD4DB4032BC6D</vt:lpwstr>
  </property>
</Properties>
</file>